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8" r:id="rId3"/>
    <p:sldId id="257" r:id="rId4"/>
    <p:sldId id="263" r:id="rId5"/>
    <p:sldId id="268" r:id="rId6"/>
    <p:sldId id="265" r:id="rId7"/>
    <p:sldId id="259" r:id="rId8"/>
    <p:sldId id="264" r:id="rId9"/>
    <p:sldId id="262" r:id="rId10"/>
    <p:sldId id="269" r:id="rId11"/>
    <p:sldId id="273" r:id="rId12"/>
    <p:sldId id="271" r:id="rId13"/>
    <p:sldId id="274" r:id="rId14"/>
    <p:sldId id="275" r:id="rId15"/>
    <p:sldId id="266"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stie Jones" initials="KJ" lastIdx="1" clrIdx="0">
    <p:extLst>
      <p:ext uri="{19B8F6BF-5375-455C-9EA6-DF929625EA0E}">
        <p15:presenceInfo xmlns:p15="http://schemas.microsoft.com/office/powerpoint/2012/main" userId="21a9138b0c264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p:restoredTop sz="85955"/>
  </p:normalViewPr>
  <p:slideViewPr>
    <p:cSldViewPr snapToGrid="0" snapToObjects="1">
      <p:cViewPr varScale="1">
        <p:scale>
          <a:sx n="105" d="100"/>
          <a:sy n="105"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9T20:04:14.00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35BD-44C8-7F49-9A41-468FE0673E4B}" type="datetimeFigureOut">
              <a:rPr lang="en-US" smtClean="0"/>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4C0AE-F0E5-6E46-8FF6-04B17005C501}" type="slidenum">
              <a:rPr lang="en-US" smtClean="0"/>
              <a:t>‹#›</a:t>
            </a:fld>
            <a:endParaRPr lang="en-US"/>
          </a:p>
        </p:txBody>
      </p:sp>
    </p:spTree>
    <p:extLst>
      <p:ext uri="{BB962C8B-B14F-4D97-AF65-F5344CB8AC3E}">
        <p14:creationId xmlns:p14="http://schemas.microsoft.com/office/powerpoint/2010/main" val="325436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KJ: Our starter data came from Stock X. A website that held a contest last year and offered prizes for the best visualizations of the given data. The data contained information on Yeezy and Off White sneakers including their original sale price, resell value, size, color way, and buyer state from Sept 2017 to February 2019. We used Google Trends as a proxy for social media buzz in lieu of access to historic social media API data. </a:t>
            </a:r>
          </a:p>
          <a:p>
            <a:endParaRPr lang="en-US" dirty="0"/>
          </a:p>
          <a:p>
            <a:r>
              <a:rPr lang="en-US" dirty="0"/>
              <a:t>Our proposed questions:</a:t>
            </a:r>
          </a:p>
          <a:p>
            <a:pPr marL="228600" indent="-228600">
              <a:buAutoNum type="arabicPeriod"/>
            </a:pPr>
            <a:r>
              <a:rPr lang="en-US" dirty="0"/>
              <a:t>Is there a correlation between social media influence and sneaker resell value?</a:t>
            </a:r>
          </a:p>
          <a:p>
            <a:pPr marL="228600" indent="-228600">
              <a:buAutoNum type="arabicPeriod"/>
            </a:pPr>
            <a:r>
              <a:rPr lang="en-US" dirty="0"/>
              <a:t>Is there a correlation between resell value and shoe size? </a:t>
            </a:r>
          </a:p>
          <a:p>
            <a:pPr marL="228600" indent="-228600">
              <a:buAutoNum type="arabicPeriod"/>
            </a:pPr>
            <a:r>
              <a:rPr lang="en-US" dirty="0"/>
              <a:t>Is there a correlation between resell value and color way? </a:t>
            </a:r>
          </a:p>
          <a:p>
            <a:pPr marL="228600" indent="-228600">
              <a:buAutoNum type="arabicPeriod"/>
            </a:pPr>
            <a:r>
              <a:rPr lang="en-US" dirty="0"/>
              <a:t>Is there a correlation between social impressions and resell value or velocity of buy?</a:t>
            </a:r>
          </a:p>
        </p:txBody>
      </p:sp>
      <p:sp>
        <p:nvSpPr>
          <p:cNvPr id="4" name="Slide Number Placeholder 3"/>
          <p:cNvSpPr>
            <a:spLocks noGrp="1"/>
          </p:cNvSpPr>
          <p:nvPr>
            <p:ph type="sldNum" sz="quarter" idx="5"/>
          </p:nvPr>
        </p:nvSpPr>
        <p:spPr/>
        <p:txBody>
          <a:bodyPr/>
          <a:lstStyle/>
          <a:p>
            <a:fld id="{DDF4C0AE-F0E5-6E46-8FF6-04B17005C501}" type="slidenum">
              <a:rPr lang="en-US" smtClean="0"/>
              <a:t>2</a:t>
            </a:fld>
            <a:endParaRPr lang="en-US"/>
          </a:p>
        </p:txBody>
      </p:sp>
    </p:spTree>
    <p:extLst>
      <p:ext uri="{BB962C8B-B14F-4D97-AF65-F5344CB8AC3E}">
        <p14:creationId xmlns:p14="http://schemas.microsoft.com/office/powerpoint/2010/main" val="1398972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11</a:t>
            </a:fld>
            <a:endParaRPr lang="en-US"/>
          </a:p>
        </p:txBody>
      </p:sp>
    </p:spTree>
    <p:extLst>
      <p:ext uri="{BB962C8B-B14F-4D97-AF65-F5344CB8AC3E}">
        <p14:creationId xmlns:p14="http://schemas.microsoft.com/office/powerpoint/2010/main" val="433438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Top 5 states that spend the most money</a:t>
            </a:r>
          </a:p>
        </p:txBody>
      </p:sp>
      <p:sp>
        <p:nvSpPr>
          <p:cNvPr id="4" name="Slide Number Placeholder 3"/>
          <p:cNvSpPr>
            <a:spLocks noGrp="1"/>
          </p:cNvSpPr>
          <p:nvPr>
            <p:ph type="sldNum" sz="quarter" idx="5"/>
          </p:nvPr>
        </p:nvSpPr>
        <p:spPr/>
        <p:txBody>
          <a:bodyPr/>
          <a:lstStyle/>
          <a:p>
            <a:fld id="{DDF4C0AE-F0E5-6E46-8FF6-04B17005C501}" type="slidenum">
              <a:rPr lang="en-US" smtClean="0"/>
              <a:t>12</a:t>
            </a:fld>
            <a:endParaRPr lang="en-US"/>
          </a:p>
        </p:txBody>
      </p:sp>
    </p:spTree>
    <p:extLst>
      <p:ext uri="{BB962C8B-B14F-4D97-AF65-F5344CB8AC3E}">
        <p14:creationId xmlns:p14="http://schemas.microsoft.com/office/powerpoint/2010/main" val="97972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13</a:t>
            </a:fld>
            <a:endParaRPr lang="en-US"/>
          </a:p>
        </p:txBody>
      </p:sp>
    </p:spTree>
    <p:extLst>
      <p:ext uri="{BB962C8B-B14F-4D97-AF65-F5344CB8AC3E}">
        <p14:creationId xmlns:p14="http://schemas.microsoft.com/office/powerpoint/2010/main" val="71584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14</a:t>
            </a:fld>
            <a:endParaRPr lang="en-US"/>
          </a:p>
        </p:txBody>
      </p:sp>
    </p:spTree>
    <p:extLst>
      <p:ext uri="{BB962C8B-B14F-4D97-AF65-F5344CB8AC3E}">
        <p14:creationId xmlns:p14="http://schemas.microsoft.com/office/powerpoint/2010/main" val="147602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Who sold the most in each state – Off White or Yeezy?</a:t>
            </a:r>
          </a:p>
        </p:txBody>
      </p:sp>
      <p:sp>
        <p:nvSpPr>
          <p:cNvPr id="4" name="Slide Number Placeholder 3"/>
          <p:cNvSpPr>
            <a:spLocks noGrp="1"/>
          </p:cNvSpPr>
          <p:nvPr>
            <p:ph type="sldNum" sz="quarter" idx="5"/>
          </p:nvPr>
        </p:nvSpPr>
        <p:spPr/>
        <p:txBody>
          <a:bodyPr/>
          <a:lstStyle/>
          <a:p>
            <a:fld id="{DDF4C0AE-F0E5-6E46-8FF6-04B17005C501}" type="slidenum">
              <a:rPr lang="en-US" smtClean="0"/>
              <a:t>15</a:t>
            </a:fld>
            <a:endParaRPr lang="en-US"/>
          </a:p>
        </p:txBody>
      </p:sp>
    </p:spTree>
    <p:extLst>
      <p:ext uri="{BB962C8B-B14F-4D97-AF65-F5344CB8AC3E}">
        <p14:creationId xmlns:p14="http://schemas.microsoft.com/office/powerpoint/2010/main" val="134339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social media mentions doesn’t have a strong correlation to resell value, we have found that size, scarcity, region has a stronger impact on the value the sneaker holds in the market. </a:t>
            </a:r>
          </a:p>
        </p:txBody>
      </p:sp>
      <p:sp>
        <p:nvSpPr>
          <p:cNvPr id="4" name="Slide Number Placeholder 3"/>
          <p:cNvSpPr>
            <a:spLocks noGrp="1"/>
          </p:cNvSpPr>
          <p:nvPr>
            <p:ph type="sldNum" sz="quarter" idx="5"/>
          </p:nvPr>
        </p:nvSpPr>
        <p:spPr/>
        <p:txBody>
          <a:bodyPr/>
          <a:lstStyle/>
          <a:p>
            <a:fld id="{DDF4C0AE-F0E5-6E46-8FF6-04B17005C501}" type="slidenum">
              <a:rPr lang="en-US" smtClean="0"/>
              <a:t>16</a:t>
            </a:fld>
            <a:endParaRPr lang="en-US"/>
          </a:p>
        </p:txBody>
      </p:sp>
    </p:spTree>
    <p:extLst>
      <p:ext uri="{BB962C8B-B14F-4D97-AF65-F5344CB8AC3E}">
        <p14:creationId xmlns:p14="http://schemas.microsoft.com/office/powerpoint/2010/main" val="357473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graph shows a breakdown comparing the 2 brands (Yeezy and Off White) and tracks the sales over time</a:t>
            </a:r>
          </a:p>
        </p:txBody>
      </p:sp>
      <p:sp>
        <p:nvSpPr>
          <p:cNvPr id="4" name="Slide Number Placeholder 3"/>
          <p:cNvSpPr>
            <a:spLocks noGrp="1"/>
          </p:cNvSpPr>
          <p:nvPr>
            <p:ph type="sldNum" sz="quarter" idx="5"/>
          </p:nvPr>
        </p:nvSpPr>
        <p:spPr/>
        <p:txBody>
          <a:bodyPr/>
          <a:lstStyle/>
          <a:p>
            <a:fld id="{DDF4C0AE-F0E5-6E46-8FF6-04B17005C501}" type="slidenum">
              <a:rPr lang="en-US" smtClean="0"/>
              <a:t>3</a:t>
            </a:fld>
            <a:endParaRPr lang="en-US"/>
          </a:p>
        </p:txBody>
      </p:sp>
    </p:spTree>
    <p:extLst>
      <p:ext uri="{BB962C8B-B14F-4D97-AF65-F5344CB8AC3E}">
        <p14:creationId xmlns:p14="http://schemas.microsoft.com/office/powerpoint/2010/main" val="163326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were surprised to find that even though Yeezy sold more units, Off White resells had more profitability </a:t>
            </a:r>
          </a:p>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4</a:t>
            </a:fld>
            <a:endParaRPr lang="en-US"/>
          </a:p>
        </p:txBody>
      </p:sp>
    </p:spTree>
    <p:extLst>
      <p:ext uri="{BB962C8B-B14F-4D97-AF65-F5344CB8AC3E}">
        <p14:creationId xmlns:p14="http://schemas.microsoft.com/office/powerpoint/2010/main" val="220381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5</a:t>
            </a:fld>
            <a:endParaRPr lang="en-US"/>
          </a:p>
        </p:txBody>
      </p:sp>
    </p:spTree>
    <p:extLst>
      <p:ext uri="{BB962C8B-B14F-4D97-AF65-F5344CB8AC3E}">
        <p14:creationId xmlns:p14="http://schemas.microsoft.com/office/powerpoint/2010/main" val="225276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6</a:t>
            </a:fld>
            <a:endParaRPr lang="en-US"/>
          </a:p>
        </p:txBody>
      </p:sp>
    </p:spTree>
    <p:extLst>
      <p:ext uri="{BB962C8B-B14F-4D97-AF65-F5344CB8AC3E}">
        <p14:creationId xmlns:p14="http://schemas.microsoft.com/office/powerpoint/2010/main" val="99811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7</a:t>
            </a:fld>
            <a:endParaRPr lang="en-US"/>
          </a:p>
        </p:txBody>
      </p:sp>
    </p:spTree>
    <p:extLst>
      <p:ext uri="{BB962C8B-B14F-4D97-AF65-F5344CB8AC3E}">
        <p14:creationId xmlns:p14="http://schemas.microsoft.com/office/powerpoint/2010/main" val="229801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Correlation b/t resell and sizing</a:t>
            </a:r>
          </a:p>
          <a:p>
            <a:r>
              <a:rPr lang="en-US" dirty="0"/>
              <a:t>Representation of all shoe sizes. The bigger circles show that there are more units sold in that size. You can see from this, if you purchase a size 9-13.5, you stand the highest chance of reselling at a high value. </a:t>
            </a:r>
          </a:p>
        </p:txBody>
      </p:sp>
      <p:sp>
        <p:nvSpPr>
          <p:cNvPr id="4" name="Slide Number Placeholder 3"/>
          <p:cNvSpPr>
            <a:spLocks noGrp="1"/>
          </p:cNvSpPr>
          <p:nvPr>
            <p:ph type="sldNum" sz="quarter" idx="5"/>
          </p:nvPr>
        </p:nvSpPr>
        <p:spPr/>
        <p:txBody>
          <a:bodyPr/>
          <a:lstStyle/>
          <a:p>
            <a:fld id="{DDF4C0AE-F0E5-6E46-8FF6-04B17005C501}" type="slidenum">
              <a:rPr lang="en-US" smtClean="0"/>
              <a:t>8</a:t>
            </a:fld>
            <a:endParaRPr lang="en-US"/>
          </a:p>
        </p:txBody>
      </p:sp>
    </p:spTree>
    <p:extLst>
      <p:ext uri="{BB962C8B-B14F-4D97-AF65-F5344CB8AC3E}">
        <p14:creationId xmlns:p14="http://schemas.microsoft.com/office/powerpoint/2010/main" val="3656531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chart matches the bubble chart above, showing the same spike in shoe size with resell value</a:t>
            </a:r>
          </a:p>
        </p:txBody>
      </p:sp>
      <p:sp>
        <p:nvSpPr>
          <p:cNvPr id="4" name="Slide Number Placeholder 3"/>
          <p:cNvSpPr>
            <a:spLocks noGrp="1"/>
          </p:cNvSpPr>
          <p:nvPr>
            <p:ph type="sldNum" sz="quarter" idx="5"/>
          </p:nvPr>
        </p:nvSpPr>
        <p:spPr/>
        <p:txBody>
          <a:bodyPr/>
          <a:lstStyle/>
          <a:p>
            <a:fld id="{DDF4C0AE-F0E5-6E46-8FF6-04B17005C501}" type="slidenum">
              <a:rPr lang="en-US" smtClean="0"/>
              <a:t>9</a:t>
            </a:fld>
            <a:endParaRPr lang="en-US"/>
          </a:p>
        </p:txBody>
      </p:sp>
    </p:spTree>
    <p:extLst>
      <p:ext uri="{BB962C8B-B14F-4D97-AF65-F5344CB8AC3E}">
        <p14:creationId xmlns:p14="http://schemas.microsoft.com/office/powerpoint/2010/main" val="2572090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10</a:t>
            </a:fld>
            <a:endParaRPr lang="en-US"/>
          </a:p>
        </p:txBody>
      </p:sp>
    </p:spTree>
    <p:extLst>
      <p:ext uri="{BB962C8B-B14F-4D97-AF65-F5344CB8AC3E}">
        <p14:creationId xmlns:p14="http://schemas.microsoft.com/office/powerpoint/2010/main" val="329073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7/29/20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C650-3FE6-4E4E-916C-33FA7D7D42B1}"/>
              </a:ext>
            </a:extLst>
          </p:cNvPr>
          <p:cNvSpPr>
            <a:spLocks noGrp="1"/>
          </p:cNvSpPr>
          <p:nvPr>
            <p:ph type="ctrTitle"/>
          </p:nvPr>
        </p:nvSpPr>
        <p:spPr>
          <a:xfrm>
            <a:off x="1759236" y="1157288"/>
            <a:ext cx="8679915" cy="780981"/>
          </a:xfrm>
        </p:spPr>
        <p:txBody>
          <a:bodyPr>
            <a:normAutofit fontScale="90000"/>
          </a:bodyPr>
          <a:lstStyle/>
          <a:p>
            <a:r>
              <a:rPr lang="en-US" dirty="0"/>
              <a:t>Yeezy vs. Off White</a:t>
            </a:r>
          </a:p>
        </p:txBody>
      </p:sp>
      <p:sp>
        <p:nvSpPr>
          <p:cNvPr id="3" name="Subtitle 2">
            <a:extLst>
              <a:ext uri="{FF2B5EF4-FFF2-40B4-BE49-F238E27FC236}">
                <a16:creationId xmlns:a16="http://schemas.microsoft.com/office/drawing/2014/main" id="{3C9397FF-0F58-1C4E-9304-56F7303A9E36}"/>
              </a:ext>
            </a:extLst>
          </p:cNvPr>
          <p:cNvSpPr>
            <a:spLocks noGrp="1"/>
          </p:cNvSpPr>
          <p:nvPr>
            <p:ph type="subTitle" idx="1"/>
          </p:nvPr>
        </p:nvSpPr>
        <p:spPr/>
        <p:txBody>
          <a:bodyPr/>
          <a:lstStyle/>
          <a:p>
            <a:r>
              <a:rPr lang="en-US" dirty="0"/>
              <a:t>Sneaker Resell Value &amp; Social Media Hype</a:t>
            </a:r>
          </a:p>
          <a:p>
            <a:endParaRPr lang="en-US" dirty="0"/>
          </a:p>
          <a:p>
            <a:r>
              <a:rPr lang="en-US" dirty="0"/>
              <a:t>Kirstie Jones, James Nguyen, Amy </a:t>
            </a:r>
            <a:r>
              <a:rPr lang="en-US" dirty="0" err="1"/>
              <a:t>Vong</a:t>
            </a:r>
            <a:r>
              <a:rPr lang="en-US" dirty="0"/>
              <a:t>, Nicole Zheng</a:t>
            </a:r>
          </a:p>
        </p:txBody>
      </p:sp>
      <p:pic>
        <p:nvPicPr>
          <p:cNvPr id="5" name="Picture 4">
            <a:extLst>
              <a:ext uri="{FF2B5EF4-FFF2-40B4-BE49-F238E27FC236}">
                <a16:creationId xmlns:a16="http://schemas.microsoft.com/office/drawing/2014/main" id="{7FDA99FD-B46C-6740-A757-54372C6F5DD6}"/>
              </a:ext>
            </a:extLst>
          </p:cNvPr>
          <p:cNvPicPr>
            <a:picLocks noChangeAspect="1"/>
          </p:cNvPicPr>
          <p:nvPr/>
        </p:nvPicPr>
        <p:blipFill>
          <a:blip r:embed="rId2"/>
          <a:stretch>
            <a:fillRect/>
          </a:stretch>
        </p:blipFill>
        <p:spPr>
          <a:xfrm>
            <a:off x="2543176" y="2181886"/>
            <a:ext cx="2616610" cy="1474817"/>
          </a:xfrm>
          <a:prstGeom prst="rect">
            <a:avLst/>
          </a:prstGeom>
        </p:spPr>
      </p:pic>
      <p:pic>
        <p:nvPicPr>
          <p:cNvPr id="6" name="Picture 5">
            <a:extLst>
              <a:ext uri="{FF2B5EF4-FFF2-40B4-BE49-F238E27FC236}">
                <a16:creationId xmlns:a16="http://schemas.microsoft.com/office/drawing/2014/main" id="{EC7AA39A-37AF-534F-9696-76902A7816BC}"/>
              </a:ext>
            </a:extLst>
          </p:cNvPr>
          <p:cNvPicPr>
            <a:picLocks noChangeAspect="1"/>
          </p:cNvPicPr>
          <p:nvPr/>
        </p:nvPicPr>
        <p:blipFill>
          <a:blip r:embed="rId3"/>
          <a:stretch>
            <a:fillRect/>
          </a:stretch>
        </p:blipFill>
        <p:spPr>
          <a:xfrm>
            <a:off x="7032213" y="2184859"/>
            <a:ext cx="2616611" cy="1471844"/>
          </a:xfrm>
          <a:prstGeom prst="rect">
            <a:avLst/>
          </a:prstGeom>
        </p:spPr>
      </p:pic>
    </p:spTree>
    <p:extLst>
      <p:ext uri="{BB962C8B-B14F-4D97-AF65-F5344CB8AC3E}">
        <p14:creationId xmlns:p14="http://schemas.microsoft.com/office/powerpoint/2010/main" val="299358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uter&#10;&#10;Description automatically generated">
            <a:extLst>
              <a:ext uri="{FF2B5EF4-FFF2-40B4-BE49-F238E27FC236}">
                <a16:creationId xmlns:a16="http://schemas.microsoft.com/office/drawing/2014/main" id="{92B58E96-C19A-E944-A23D-8E126BC2204D}"/>
              </a:ext>
            </a:extLst>
          </p:cNvPr>
          <p:cNvPicPr>
            <a:picLocks noChangeAspect="1"/>
          </p:cNvPicPr>
          <p:nvPr/>
        </p:nvPicPr>
        <p:blipFill>
          <a:blip r:embed="rId3"/>
          <a:stretch>
            <a:fillRect/>
          </a:stretch>
        </p:blipFill>
        <p:spPr>
          <a:xfrm>
            <a:off x="0" y="453972"/>
            <a:ext cx="12192000" cy="5950055"/>
          </a:xfrm>
          <a:prstGeom prst="rect">
            <a:avLst/>
          </a:prstGeom>
        </p:spPr>
      </p:pic>
      <p:sp>
        <p:nvSpPr>
          <p:cNvPr id="6" name="TextBox 5">
            <a:extLst>
              <a:ext uri="{FF2B5EF4-FFF2-40B4-BE49-F238E27FC236}">
                <a16:creationId xmlns:a16="http://schemas.microsoft.com/office/drawing/2014/main" id="{00A3B996-E12F-0B4A-982E-7C624D9371ED}"/>
              </a:ext>
            </a:extLst>
          </p:cNvPr>
          <p:cNvSpPr txBox="1"/>
          <p:nvPr/>
        </p:nvSpPr>
        <p:spPr>
          <a:xfrm>
            <a:off x="3238500" y="271463"/>
            <a:ext cx="5715000" cy="369332"/>
          </a:xfrm>
          <a:prstGeom prst="rect">
            <a:avLst/>
          </a:prstGeom>
          <a:noFill/>
        </p:spPr>
        <p:txBody>
          <a:bodyPr wrap="square" rtlCol="0">
            <a:spAutoFit/>
          </a:bodyPr>
          <a:lstStyle/>
          <a:p>
            <a:pPr algn="ctr"/>
            <a:r>
              <a:rPr lang="en-US" dirty="0"/>
              <a:t>Avg Profit Margin % per State</a:t>
            </a:r>
          </a:p>
        </p:txBody>
      </p:sp>
    </p:spTree>
    <p:extLst>
      <p:ext uri="{BB962C8B-B14F-4D97-AF65-F5344CB8AC3E}">
        <p14:creationId xmlns:p14="http://schemas.microsoft.com/office/powerpoint/2010/main" val="4133900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B1B7-7628-024F-AD72-7CB35D46CCD9}"/>
              </a:ext>
            </a:extLst>
          </p:cNvPr>
          <p:cNvSpPr>
            <a:spLocks noGrp="1"/>
          </p:cNvSpPr>
          <p:nvPr>
            <p:ph type="title"/>
          </p:nvPr>
        </p:nvSpPr>
        <p:spPr>
          <a:xfrm>
            <a:off x="3350888" y="2074730"/>
            <a:ext cx="5490224" cy="1689390"/>
          </a:xfrm>
        </p:spPr>
        <p:txBody>
          <a:bodyPr/>
          <a:lstStyle/>
          <a:p>
            <a:endParaRPr lang="en-US"/>
          </a:p>
        </p:txBody>
      </p:sp>
      <p:sp>
        <p:nvSpPr>
          <p:cNvPr id="3" name="Text Placeholder 2">
            <a:extLst>
              <a:ext uri="{FF2B5EF4-FFF2-40B4-BE49-F238E27FC236}">
                <a16:creationId xmlns:a16="http://schemas.microsoft.com/office/drawing/2014/main" id="{B8BA0F79-93CE-8A4E-9D0B-CC1794022489}"/>
              </a:ext>
            </a:extLst>
          </p:cNvPr>
          <p:cNvSpPr>
            <a:spLocks noGrp="1"/>
          </p:cNvSpPr>
          <p:nvPr>
            <p:ph type="body" idx="1"/>
          </p:nvPr>
        </p:nvSpPr>
        <p:spPr>
          <a:xfrm>
            <a:off x="3350889" y="3846851"/>
            <a:ext cx="5490223" cy="1383770"/>
          </a:xfrm>
        </p:spPr>
        <p:txBody>
          <a:bodyPr/>
          <a:lstStyle/>
          <a:p>
            <a:endParaRPr lang="en-US"/>
          </a:p>
        </p:txBody>
      </p:sp>
      <p:pic>
        <p:nvPicPr>
          <p:cNvPr id="5" name="Picture 4" descr="A picture containing comb&#10;&#10;Description automatically generated">
            <a:extLst>
              <a:ext uri="{FF2B5EF4-FFF2-40B4-BE49-F238E27FC236}">
                <a16:creationId xmlns:a16="http://schemas.microsoft.com/office/drawing/2014/main" id="{1987965C-4789-4B44-86AE-7CD50AD08A79}"/>
              </a:ext>
            </a:extLst>
          </p:cNvPr>
          <p:cNvPicPr>
            <a:picLocks noChangeAspect="1"/>
          </p:cNvPicPr>
          <p:nvPr/>
        </p:nvPicPr>
        <p:blipFill>
          <a:blip r:embed="rId3"/>
          <a:stretch>
            <a:fillRect/>
          </a:stretch>
        </p:blipFill>
        <p:spPr>
          <a:xfrm>
            <a:off x="0" y="459537"/>
            <a:ext cx="12192000" cy="5938925"/>
          </a:xfrm>
          <a:prstGeom prst="rect">
            <a:avLst/>
          </a:prstGeom>
        </p:spPr>
      </p:pic>
      <p:sp>
        <p:nvSpPr>
          <p:cNvPr id="6" name="TextBox 5">
            <a:extLst>
              <a:ext uri="{FF2B5EF4-FFF2-40B4-BE49-F238E27FC236}">
                <a16:creationId xmlns:a16="http://schemas.microsoft.com/office/drawing/2014/main" id="{20AC69CB-4CEE-3148-8DF1-507015AAE91B}"/>
              </a:ext>
            </a:extLst>
          </p:cNvPr>
          <p:cNvSpPr txBox="1"/>
          <p:nvPr/>
        </p:nvSpPr>
        <p:spPr>
          <a:xfrm>
            <a:off x="2717007" y="114304"/>
            <a:ext cx="6757987" cy="369332"/>
          </a:xfrm>
          <a:prstGeom prst="rect">
            <a:avLst/>
          </a:prstGeom>
          <a:noFill/>
        </p:spPr>
        <p:txBody>
          <a:bodyPr wrap="square" rtlCol="0">
            <a:spAutoFit/>
          </a:bodyPr>
          <a:lstStyle/>
          <a:p>
            <a:pPr algn="ctr"/>
            <a:r>
              <a:rPr lang="en-US" dirty="0"/>
              <a:t>Avg Loss Margin % per State (where applicable)</a:t>
            </a:r>
          </a:p>
        </p:txBody>
      </p:sp>
    </p:spTree>
    <p:extLst>
      <p:ext uri="{BB962C8B-B14F-4D97-AF65-F5344CB8AC3E}">
        <p14:creationId xmlns:p14="http://schemas.microsoft.com/office/powerpoint/2010/main" val="328343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6B09F8A-DD38-5244-9AC4-C811EC6F0B32}"/>
              </a:ext>
            </a:extLst>
          </p:cNvPr>
          <p:cNvPicPr>
            <a:picLocks noChangeAspect="1"/>
          </p:cNvPicPr>
          <p:nvPr/>
        </p:nvPicPr>
        <p:blipFill>
          <a:blip r:embed="rId3"/>
          <a:stretch>
            <a:fillRect/>
          </a:stretch>
        </p:blipFill>
        <p:spPr>
          <a:xfrm>
            <a:off x="1400175" y="17989"/>
            <a:ext cx="9416415" cy="6840011"/>
          </a:xfrm>
          <a:prstGeom prst="rect">
            <a:avLst/>
          </a:prstGeom>
        </p:spPr>
      </p:pic>
      <p:sp>
        <p:nvSpPr>
          <p:cNvPr id="5" name="TextBox 4">
            <a:extLst>
              <a:ext uri="{FF2B5EF4-FFF2-40B4-BE49-F238E27FC236}">
                <a16:creationId xmlns:a16="http://schemas.microsoft.com/office/drawing/2014/main" id="{9E9D151F-B032-EA4A-BED7-7B99EF50C0C8}"/>
              </a:ext>
            </a:extLst>
          </p:cNvPr>
          <p:cNvSpPr txBox="1"/>
          <p:nvPr/>
        </p:nvSpPr>
        <p:spPr>
          <a:xfrm>
            <a:off x="4972050" y="285750"/>
            <a:ext cx="5819775" cy="461665"/>
          </a:xfrm>
          <a:prstGeom prst="rect">
            <a:avLst/>
          </a:prstGeom>
          <a:noFill/>
        </p:spPr>
        <p:txBody>
          <a:bodyPr wrap="square" rtlCol="0">
            <a:spAutoFit/>
          </a:bodyPr>
          <a:lstStyle/>
          <a:p>
            <a:pPr algn="ctr"/>
            <a:r>
              <a:rPr lang="en-US" sz="2400" dirty="0">
                <a:solidFill>
                  <a:schemeClr val="bg1"/>
                </a:solidFill>
              </a:rPr>
              <a:t>Volume of Dollars Spent in US</a:t>
            </a:r>
          </a:p>
        </p:txBody>
      </p:sp>
    </p:spTree>
    <p:extLst>
      <p:ext uri="{BB962C8B-B14F-4D97-AF65-F5344CB8AC3E}">
        <p14:creationId xmlns:p14="http://schemas.microsoft.com/office/powerpoint/2010/main" val="172099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03E2EFD3-EEDF-6249-96E1-E897DAF0DF33}"/>
              </a:ext>
            </a:extLst>
          </p:cNvPr>
          <p:cNvPicPr>
            <a:picLocks noChangeAspect="1"/>
          </p:cNvPicPr>
          <p:nvPr/>
        </p:nvPicPr>
        <p:blipFill>
          <a:blip r:embed="rId3"/>
          <a:stretch>
            <a:fillRect/>
          </a:stretch>
        </p:blipFill>
        <p:spPr>
          <a:xfrm>
            <a:off x="171450" y="658816"/>
            <a:ext cx="11849100" cy="6197600"/>
          </a:xfrm>
          <a:prstGeom prst="rect">
            <a:avLst/>
          </a:prstGeom>
        </p:spPr>
      </p:pic>
      <p:sp>
        <p:nvSpPr>
          <p:cNvPr id="4" name="TextBox 3">
            <a:extLst>
              <a:ext uri="{FF2B5EF4-FFF2-40B4-BE49-F238E27FC236}">
                <a16:creationId xmlns:a16="http://schemas.microsoft.com/office/drawing/2014/main" id="{FDB40128-30BB-7048-8609-4F7666041A67}"/>
              </a:ext>
            </a:extLst>
          </p:cNvPr>
          <p:cNvSpPr txBox="1"/>
          <p:nvPr/>
        </p:nvSpPr>
        <p:spPr>
          <a:xfrm>
            <a:off x="1938338" y="114300"/>
            <a:ext cx="8315325" cy="369332"/>
          </a:xfrm>
          <a:prstGeom prst="rect">
            <a:avLst/>
          </a:prstGeom>
          <a:noFill/>
        </p:spPr>
        <p:txBody>
          <a:bodyPr wrap="square" rtlCol="0">
            <a:spAutoFit/>
          </a:bodyPr>
          <a:lstStyle/>
          <a:p>
            <a:pPr algn="ctr"/>
            <a:r>
              <a:rPr lang="en-US" dirty="0"/>
              <a:t>Off White Sales vs Social Media Correlation (Top 5 States)</a:t>
            </a:r>
          </a:p>
        </p:txBody>
      </p:sp>
    </p:spTree>
    <p:extLst>
      <p:ext uri="{BB962C8B-B14F-4D97-AF65-F5344CB8AC3E}">
        <p14:creationId xmlns:p14="http://schemas.microsoft.com/office/powerpoint/2010/main" val="44184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A145FA5D-F343-1747-BF5B-8F1A058C2FA1}"/>
              </a:ext>
            </a:extLst>
          </p:cNvPr>
          <p:cNvPicPr>
            <a:picLocks noChangeAspect="1"/>
          </p:cNvPicPr>
          <p:nvPr/>
        </p:nvPicPr>
        <p:blipFill>
          <a:blip r:embed="rId3"/>
          <a:stretch>
            <a:fillRect/>
          </a:stretch>
        </p:blipFill>
        <p:spPr>
          <a:xfrm>
            <a:off x="234950" y="787400"/>
            <a:ext cx="11722100" cy="6070600"/>
          </a:xfrm>
          <a:prstGeom prst="rect">
            <a:avLst/>
          </a:prstGeom>
        </p:spPr>
      </p:pic>
      <p:sp>
        <p:nvSpPr>
          <p:cNvPr id="4" name="TextBox 3">
            <a:extLst>
              <a:ext uri="{FF2B5EF4-FFF2-40B4-BE49-F238E27FC236}">
                <a16:creationId xmlns:a16="http://schemas.microsoft.com/office/drawing/2014/main" id="{37A9796C-DF9D-6341-9D40-925F0D6E4097}"/>
              </a:ext>
            </a:extLst>
          </p:cNvPr>
          <p:cNvSpPr txBox="1"/>
          <p:nvPr/>
        </p:nvSpPr>
        <p:spPr>
          <a:xfrm>
            <a:off x="3095625" y="114300"/>
            <a:ext cx="6000750" cy="369332"/>
          </a:xfrm>
          <a:prstGeom prst="rect">
            <a:avLst/>
          </a:prstGeom>
          <a:noFill/>
        </p:spPr>
        <p:txBody>
          <a:bodyPr wrap="square" rtlCol="0">
            <a:spAutoFit/>
          </a:bodyPr>
          <a:lstStyle/>
          <a:p>
            <a:r>
              <a:rPr lang="en-US" dirty="0"/>
              <a:t>Yeezy Sales by Social Media Correlation (Top 5 States)</a:t>
            </a:r>
          </a:p>
        </p:txBody>
      </p:sp>
    </p:spTree>
    <p:extLst>
      <p:ext uri="{BB962C8B-B14F-4D97-AF65-F5344CB8AC3E}">
        <p14:creationId xmlns:p14="http://schemas.microsoft.com/office/powerpoint/2010/main" val="68813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cake, large, decorated&#10;&#10;Description automatically generated">
            <a:extLst>
              <a:ext uri="{FF2B5EF4-FFF2-40B4-BE49-F238E27FC236}">
                <a16:creationId xmlns:a16="http://schemas.microsoft.com/office/drawing/2014/main" id="{24D4D1D1-7180-E74E-90D1-5126C8D6FF56}"/>
              </a:ext>
            </a:extLst>
          </p:cNvPr>
          <p:cNvPicPr>
            <a:picLocks noChangeAspect="1"/>
          </p:cNvPicPr>
          <p:nvPr/>
        </p:nvPicPr>
        <p:blipFill rotWithShape="1">
          <a:blip r:embed="rId3"/>
          <a:srcRect b="881"/>
          <a:stretch/>
        </p:blipFill>
        <p:spPr>
          <a:xfrm>
            <a:off x="20" y="10"/>
            <a:ext cx="12191980" cy="6857990"/>
          </a:xfrm>
          <a:prstGeom prst="rect">
            <a:avLst/>
          </a:prstGeom>
        </p:spPr>
      </p:pic>
    </p:spTree>
    <p:extLst>
      <p:ext uri="{BB962C8B-B14F-4D97-AF65-F5344CB8AC3E}">
        <p14:creationId xmlns:p14="http://schemas.microsoft.com/office/powerpoint/2010/main" val="339117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91D4-95CB-B44B-A58C-A2D4F7F4D910}"/>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04694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EC646-C61D-9A4E-BBCF-0190E153A1DB}"/>
              </a:ext>
            </a:extLst>
          </p:cNvPr>
          <p:cNvSpPr>
            <a:spLocks noGrp="1"/>
          </p:cNvSpPr>
          <p:nvPr>
            <p:ph type="title"/>
          </p:nvPr>
        </p:nvSpPr>
        <p:spPr/>
        <p:txBody>
          <a:bodyPr anchor="ctr">
            <a:normAutofit/>
          </a:bodyPr>
          <a:lstStyle/>
          <a:p>
            <a:r>
              <a:rPr lang="en-US" dirty="0"/>
              <a:t>What has the biggest effect on resell value?</a:t>
            </a:r>
          </a:p>
        </p:txBody>
      </p:sp>
      <p:sp>
        <p:nvSpPr>
          <p:cNvPr id="4" name="Text Placeholder 3">
            <a:extLst>
              <a:ext uri="{FF2B5EF4-FFF2-40B4-BE49-F238E27FC236}">
                <a16:creationId xmlns:a16="http://schemas.microsoft.com/office/drawing/2014/main" id="{8A0424F5-0DB4-4C42-B6B8-404298FB284C}"/>
              </a:ext>
            </a:extLst>
          </p:cNvPr>
          <p:cNvSpPr>
            <a:spLocks noGrp="1"/>
          </p:cNvSpPr>
          <p:nvPr>
            <p:ph type="body" idx="1"/>
          </p:nvPr>
        </p:nvSpPr>
        <p:spPr/>
        <p:txBody>
          <a:bodyPr numCol="2">
            <a:normAutofit fontScale="92500" lnSpcReduction="20000"/>
          </a:bodyPr>
          <a:lstStyle/>
          <a:p>
            <a:pPr marL="285750" indent="-285750" algn="l">
              <a:buClr>
                <a:schemeClr val="bg1"/>
              </a:buClr>
              <a:buFont typeface="Courier New" panose="02070309020205020404" pitchFamily="49" charset="0"/>
              <a:buChar char="o"/>
            </a:pPr>
            <a:r>
              <a:rPr lang="en-US" dirty="0"/>
              <a:t>Social Media Buzz (Google Trends)</a:t>
            </a:r>
          </a:p>
          <a:p>
            <a:pPr marL="285750" indent="-285750" algn="l">
              <a:buClr>
                <a:schemeClr val="bg1"/>
              </a:buClr>
              <a:buFont typeface="Courier New" panose="02070309020205020404" pitchFamily="49" charset="0"/>
              <a:buChar char="o"/>
            </a:pPr>
            <a:r>
              <a:rPr lang="en-US" dirty="0"/>
              <a:t>Brand Name</a:t>
            </a:r>
          </a:p>
          <a:p>
            <a:pPr marL="285750" indent="-285750" algn="l">
              <a:buClr>
                <a:schemeClr val="bg1"/>
              </a:buClr>
              <a:buFont typeface="Courier New" panose="02070309020205020404" pitchFamily="49" charset="0"/>
              <a:buChar char="o"/>
            </a:pPr>
            <a:r>
              <a:rPr lang="en-US" dirty="0"/>
              <a:t>Color way</a:t>
            </a:r>
          </a:p>
          <a:p>
            <a:pPr marL="285750" indent="-285750" algn="l">
              <a:buClr>
                <a:schemeClr val="bg1"/>
              </a:buClr>
              <a:buFont typeface="Courier New" panose="02070309020205020404" pitchFamily="49" charset="0"/>
              <a:buChar char="o"/>
            </a:pPr>
            <a:r>
              <a:rPr lang="en-US" dirty="0"/>
              <a:t>Size</a:t>
            </a:r>
          </a:p>
          <a:p>
            <a:pPr marL="285750" indent="-285750" algn="l">
              <a:buClr>
                <a:schemeClr val="bg1"/>
              </a:buClr>
              <a:buFont typeface="Courier New" panose="02070309020205020404" pitchFamily="49" charset="0"/>
              <a:buChar char="o"/>
            </a:pPr>
            <a:r>
              <a:rPr lang="en-US" dirty="0"/>
              <a:t>Geography</a:t>
            </a: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278052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10">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9" name="Group 33">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70" name="Rectangle 38">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40">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63">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5" name="Rectangle 64">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Placeholder 5" descr="A screenshot of a cell phone&#10;&#10;Description automatically generated">
            <a:extLst>
              <a:ext uri="{FF2B5EF4-FFF2-40B4-BE49-F238E27FC236}">
                <a16:creationId xmlns:a16="http://schemas.microsoft.com/office/drawing/2014/main" id="{28852963-30F5-CD48-B273-8C192F0FFC90}"/>
              </a:ext>
            </a:extLst>
          </p:cNvPr>
          <p:cNvPicPr>
            <a:picLocks noGrp="1" noChangeAspect="1"/>
          </p:cNvPicPr>
          <p:nvPr>
            <p:ph type="pic" idx="1"/>
          </p:nvPr>
        </p:nvPicPr>
        <p:blipFill rotWithShape="1">
          <a:blip r:embed="rId3"/>
          <a:srcRect t="5443" r="-3" b="5441"/>
          <a:stretch/>
        </p:blipFill>
        <p:spPr>
          <a:xfrm>
            <a:off x="96695" y="86321"/>
            <a:ext cx="11965130" cy="5677816"/>
          </a:xfrm>
          <a:prstGeom prst="rect">
            <a:avLst/>
          </a:prstGeom>
          <a:ln w="9525">
            <a:solidFill>
              <a:schemeClr val="tx1">
                <a:alpha val="20000"/>
              </a:schemeClr>
            </a:solidFill>
          </a:ln>
        </p:spPr>
      </p:pic>
      <p:pic>
        <p:nvPicPr>
          <p:cNvPr id="7" name="Picture 6">
            <a:extLst>
              <a:ext uri="{FF2B5EF4-FFF2-40B4-BE49-F238E27FC236}">
                <a16:creationId xmlns:a16="http://schemas.microsoft.com/office/drawing/2014/main" id="{CBD58C12-0E54-544D-ABAD-A81BB70D839B}"/>
              </a:ext>
            </a:extLst>
          </p:cNvPr>
          <p:cNvPicPr>
            <a:picLocks noChangeAspect="1"/>
          </p:cNvPicPr>
          <p:nvPr/>
        </p:nvPicPr>
        <p:blipFill>
          <a:blip r:embed="rId4"/>
          <a:stretch>
            <a:fillRect/>
          </a:stretch>
        </p:blipFill>
        <p:spPr>
          <a:xfrm>
            <a:off x="205635" y="5974499"/>
            <a:ext cx="1464114" cy="658851"/>
          </a:xfrm>
          <a:prstGeom prst="rect">
            <a:avLst/>
          </a:prstGeom>
        </p:spPr>
      </p:pic>
    </p:spTree>
    <p:extLst>
      <p:ext uri="{BB962C8B-B14F-4D97-AF65-F5344CB8AC3E}">
        <p14:creationId xmlns:p14="http://schemas.microsoft.com/office/powerpoint/2010/main" val="36070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1"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1" name="Group 120">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22" name="Rectangle 121">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Isosceles Triangle 122">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4" name="Rectangle 123">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26" name="Rectangle 12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49" name="Freeform: Shape 14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device&#10;&#10;Description automatically generated">
            <a:extLst>
              <a:ext uri="{FF2B5EF4-FFF2-40B4-BE49-F238E27FC236}">
                <a16:creationId xmlns:a16="http://schemas.microsoft.com/office/drawing/2014/main" id="{2A1C2350-FD6C-DB4B-95CF-7E23C2015394}"/>
              </a:ext>
            </a:extLst>
          </p:cNvPr>
          <p:cNvPicPr>
            <a:picLocks noChangeAspect="1"/>
          </p:cNvPicPr>
          <p:nvPr/>
        </p:nvPicPr>
        <p:blipFill rotWithShape="1">
          <a:blip r:embed="rId3"/>
          <a:srcRect l="25356" r="24352"/>
          <a:stretch/>
        </p:blipFill>
        <p:spPr>
          <a:xfrm>
            <a:off x="-3929" y="169661"/>
            <a:ext cx="6181885" cy="6145992"/>
          </a:xfrm>
          <a:prstGeom prst="rect">
            <a:avLst/>
          </a:prstGeom>
        </p:spPr>
      </p:pic>
      <p:pic>
        <p:nvPicPr>
          <p:cNvPr id="7" name="Content Placeholder 6" descr="A picture containing device&#10;&#10;Description automatically generated">
            <a:extLst>
              <a:ext uri="{FF2B5EF4-FFF2-40B4-BE49-F238E27FC236}">
                <a16:creationId xmlns:a16="http://schemas.microsoft.com/office/drawing/2014/main" id="{60A283E4-FD6E-D84C-9BC3-A07E02C1B2AE}"/>
              </a:ext>
            </a:extLst>
          </p:cNvPr>
          <p:cNvPicPr>
            <a:picLocks noGrp="1" noChangeAspect="1"/>
          </p:cNvPicPr>
          <p:nvPr>
            <p:ph idx="1"/>
          </p:nvPr>
        </p:nvPicPr>
        <p:blipFill rotWithShape="1">
          <a:blip r:embed="rId4"/>
          <a:srcRect l="29387" r="25663"/>
          <a:stretch/>
        </p:blipFill>
        <p:spPr>
          <a:xfrm>
            <a:off x="6422230" y="16830"/>
            <a:ext cx="5700445" cy="6340871"/>
          </a:xfrm>
          <a:prstGeom prst="rect">
            <a:avLst/>
          </a:prstGeom>
        </p:spPr>
      </p:pic>
    </p:spTree>
    <p:extLst>
      <p:ext uri="{BB962C8B-B14F-4D97-AF65-F5344CB8AC3E}">
        <p14:creationId xmlns:p14="http://schemas.microsoft.com/office/powerpoint/2010/main" val="378010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2809643-1A52-4ED2-AA8C-EEF67E9272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 name="Freeform 5">
              <a:extLst>
                <a:ext uri="{FF2B5EF4-FFF2-40B4-BE49-F238E27FC236}">
                  <a16:creationId xmlns:a16="http://schemas.microsoft.com/office/drawing/2014/main" id="{F59BE78A-E3EA-4451-96B5-6FAFD246E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77F4ACE6-DDA3-4ED6-8FEE-78FFB08E9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E004A844-7D04-43E1-A29A-F8191791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30DF27FE-32C5-40E3-88CF-16228DBBC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79FB98CB-1E06-4CC6-B67C-4CE3403E8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Picture 6" descr="A picture containing screenshot, drawing&#10;&#10;Description automatically generated">
            <a:extLst>
              <a:ext uri="{FF2B5EF4-FFF2-40B4-BE49-F238E27FC236}">
                <a16:creationId xmlns:a16="http://schemas.microsoft.com/office/drawing/2014/main" id="{FFFB7BA5-5FDC-C043-AA4C-97D38B924596}"/>
              </a:ext>
            </a:extLst>
          </p:cNvPr>
          <p:cNvPicPr>
            <a:picLocks noChangeAspect="1"/>
          </p:cNvPicPr>
          <p:nvPr/>
        </p:nvPicPr>
        <p:blipFill>
          <a:blip r:embed="rId3"/>
          <a:stretch>
            <a:fillRect/>
          </a:stretch>
        </p:blipFill>
        <p:spPr>
          <a:xfrm>
            <a:off x="801806" y="895374"/>
            <a:ext cx="10145476" cy="5962626"/>
          </a:xfrm>
          <a:prstGeom prst="rect">
            <a:avLst/>
          </a:prstGeom>
        </p:spPr>
      </p:pic>
      <p:sp>
        <p:nvSpPr>
          <p:cNvPr id="8" name="TextBox 7">
            <a:extLst>
              <a:ext uri="{FF2B5EF4-FFF2-40B4-BE49-F238E27FC236}">
                <a16:creationId xmlns:a16="http://schemas.microsoft.com/office/drawing/2014/main" id="{501E866F-EF45-D04F-A914-548E84A17917}"/>
              </a:ext>
            </a:extLst>
          </p:cNvPr>
          <p:cNvSpPr txBox="1"/>
          <p:nvPr/>
        </p:nvSpPr>
        <p:spPr>
          <a:xfrm>
            <a:off x="2634916" y="180474"/>
            <a:ext cx="6701589" cy="369332"/>
          </a:xfrm>
          <a:prstGeom prst="rect">
            <a:avLst/>
          </a:prstGeom>
          <a:noFill/>
        </p:spPr>
        <p:txBody>
          <a:bodyPr wrap="square" rtlCol="0">
            <a:spAutoFit/>
          </a:bodyPr>
          <a:lstStyle/>
          <a:p>
            <a:pPr algn="ctr"/>
            <a:r>
              <a:rPr lang="en-US" dirty="0"/>
              <a:t>Avg Money Made Reselling</a:t>
            </a:r>
          </a:p>
        </p:txBody>
      </p:sp>
    </p:spTree>
    <p:extLst>
      <p:ext uri="{BB962C8B-B14F-4D97-AF65-F5344CB8AC3E}">
        <p14:creationId xmlns:p14="http://schemas.microsoft.com/office/powerpoint/2010/main" val="137187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73C0-C400-7249-A536-2548653FE92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4DAC840-E8C6-634B-AF35-82E12541E545}"/>
              </a:ext>
            </a:extLst>
          </p:cNvPr>
          <p:cNvSpPr>
            <a:spLocks noGrp="1"/>
          </p:cNvSpPr>
          <p:nvPr>
            <p:ph type="body" idx="1"/>
          </p:nvPr>
        </p:nvSpPr>
        <p:spPr/>
        <p:txBody>
          <a:bodyPr/>
          <a:lstStyle/>
          <a:p>
            <a:endParaRPr lang="en-US"/>
          </a:p>
        </p:txBody>
      </p:sp>
      <p:pic>
        <p:nvPicPr>
          <p:cNvPr id="30" name="Picture 29" descr="A screenshot of a social media post&#10;&#10;Description automatically generated">
            <a:extLst>
              <a:ext uri="{FF2B5EF4-FFF2-40B4-BE49-F238E27FC236}">
                <a16:creationId xmlns:a16="http://schemas.microsoft.com/office/drawing/2014/main" id="{43F152ED-2E03-4743-A6DD-3C99A2AC71F5}"/>
              </a:ext>
            </a:extLst>
          </p:cNvPr>
          <p:cNvPicPr>
            <a:picLocks noChangeAspect="1"/>
          </p:cNvPicPr>
          <p:nvPr/>
        </p:nvPicPr>
        <p:blipFill>
          <a:blip r:embed="rId3"/>
          <a:stretch>
            <a:fillRect/>
          </a:stretch>
        </p:blipFill>
        <p:spPr>
          <a:xfrm>
            <a:off x="2201675" y="0"/>
            <a:ext cx="7788649" cy="6858000"/>
          </a:xfrm>
          <a:prstGeom prst="rect">
            <a:avLst/>
          </a:prstGeom>
        </p:spPr>
      </p:pic>
      <p:sp>
        <p:nvSpPr>
          <p:cNvPr id="35" name="TextBox 34">
            <a:extLst>
              <a:ext uri="{FF2B5EF4-FFF2-40B4-BE49-F238E27FC236}">
                <a16:creationId xmlns:a16="http://schemas.microsoft.com/office/drawing/2014/main" id="{ADA89164-F630-B647-8605-787C809C24E4}"/>
              </a:ext>
            </a:extLst>
          </p:cNvPr>
          <p:cNvSpPr txBox="1"/>
          <p:nvPr/>
        </p:nvSpPr>
        <p:spPr>
          <a:xfrm>
            <a:off x="9701213" y="342900"/>
            <a:ext cx="2328862" cy="646331"/>
          </a:xfrm>
          <a:prstGeom prst="rect">
            <a:avLst/>
          </a:prstGeom>
          <a:noFill/>
        </p:spPr>
        <p:txBody>
          <a:bodyPr wrap="square" rtlCol="0">
            <a:spAutoFit/>
          </a:bodyPr>
          <a:lstStyle/>
          <a:p>
            <a:r>
              <a:rPr lang="en-US" dirty="0"/>
              <a:t>Sneaker Units + Color Way Sold</a:t>
            </a:r>
          </a:p>
        </p:txBody>
      </p:sp>
    </p:spTree>
    <p:extLst>
      <p:ext uri="{BB962C8B-B14F-4D97-AF65-F5344CB8AC3E}">
        <p14:creationId xmlns:p14="http://schemas.microsoft.com/office/powerpoint/2010/main" val="149799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3AF47-21E9-7748-95F2-1DDFE89CE0E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3D2D05F2-5808-C646-991F-FD26F0C9146D}"/>
              </a:ext>
            </a:extLst>
          </p:cNvPr>
          <p:cNvSpPr>
            <a:spLocks noGrp="1"/>
          </p:cNvSpPr>
          <p:nvPr>
            <p:ph type="body" idx="1"/>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D152DDC3-621A-294C-ABA9-9545929A7745}"/>
              </a:ext>
            </a:extLst>
          </p:cNvPr>
          <p:cNvPicPr>
            <a:picLocks noChangeAspect="1"/>
          </p:cNvPicPr>
          <p:nvPr/>
        </p:nvPicPr>
        <p:blipFill rotWithShape="1">
          <a:blip r:embed="rId3"/>
          <a:srcRect l="3959" t="4376" r="6823" b="5208"/>
          <a:stretch/>
        </p:blipFill>
        <p:spPr>
          <a:xfrm>
            <a:off x="1491200" y="0"/>
            <a:ext cx="9022853" cy="6858000"/>
          </a:xfrm>
          <a:prstGeom prst="rect">
            <a:avLst/>
          </a:prstGeom>
        </p:spPr>
      </p:pic>
    </p:spTree>
    <p:extLst>
      <p:ext uri="{BB962C8B-B14F-4D97-AF65-F5344CB8AC3E}">
        <p14:creationId xmlns:p14="http://schemas.microsoft.com/office/powerpoint/2010/main" val="159966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A310-D097-2942-A774-FE7C907DAC2E}"/>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39EB0BAE-BC55-C245-AF56-6B9CA208E98E}"/>
              </a:ext>
            </a:extLst>
          </p:cNvPr>
          <p:cNvPicPr>
            <a:picLocks noGrp="1" noChangeAspect="1"/>
          </p:cNvPicPr>
          <p:nvPr>
            <p:ph idx="1"/>
          </p:nvPr>
        </p:nvPicPr>
        <p:blipFill rotWithShape="1">
          <a:blip r:embed="rId3"/>
          <a:srcRect l="6480" t="5001" r="6662" b="6874"/>
          <a:stretch/>
        </p:blipFill>
        <p:spPr>
          <a:xfrm>
            <a:off x="564425" y="0"/>
            <a:ext cx="10830125" cy="6858000"/>
          </a:xfrm>
        </p:spPr>
      </p:pic>
    </p:spTree>
    <p:extLst>
      <p:ext uri="{BB962C8B-B14F-4D97-AF65-F5344CB8AC3E}">
        <p14:creationId xmlns:p14="http://schemas.microsoft.com/office/powerpoint/2010/main" val="947041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B897-AA85-A541-BADA-8E21172D741B}"/>
              </a:ext>
            </a:extLst>
          </p:cNvPr>
          <p:cNvSpPr>
            <a:spLocks noGrp="1"/>
          </p:cNvSpPr>
          <p:nvPr>
            <p:ph type="title"/>
          </p:nvPr>
        </p:nvSpPr>
        <p:spPr/>
        <p:txBody>
          <a:bodyPr/>
          <a:lstStyle/>
          <a:p>
            <a:endParaRPr lang="en-US"/>
          </a:p>
        </p:txBody>
      </p:sp>
      <p:sp>
        <p:nvSpPr>
          <p:cNvPr id="3" name="Vertical Text Placeholder 2">
            <a:extLst>
              <a:ext uri="{FF2B5EF4-FFF2-40B4-BE49-F238E27FC236}">
                <a16:creationId xmlns:a16="http://schemas.microsoft.com/office/drawing/2014/main" id="{1D72F7CB-A622-2C43-94C0-2A1197AFBDA2}"/>
              </a:ext>
            </a:extLst>
          </p:cNvPr>
          <p:cNvSpPr>
            <a:spLocks noGrp="1"/>
          </p:cNvSpPr>
          <p:nvPr>
            <p:ph type="body" orient="vert"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8D2C3103-4D8D-4541-807B-ED4BF38D8703}"/>
              </a:ext>
            </a:extLst>
          </p:cNvPr>
          <p:cNvPicPr>
            <a:picLocks noChangeAspect="1"/>
          </p:cNvPicPr>
          <p:nvPr/>
        </p:nvPicPr>
        <p:blipFill>
          <a:blip r:embed="rId3"/>
          <a:stretch>
            <a:fillRect/>
          </a:stretch>
        </p:blipFill>
        <p:spPr>
          <a:xfrm>
            <a:off x="0" y="177800"/>
            <a:ext cx="12192000" cy="6502400"/>
          </a:xfrm>
          <a:prstGeom prst="rect">
            <a:avLst/>
          </a:prstGeom>
        </p:spPr>
      </p:pic>
    </p:spTree>
    <p:extLst>
      <p:ext uri="{BB962C8B-B14F-4D97-AF65-F5344CB8AC3E}">
        <p14:creationId xmlns:p14="http://schemas.microsoft.com/office/powerpoint/2010/main" val="9743106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446</Words>
  <Application>Microsoft Macintosh PowerPoint</Application>
  <PresentationFormat>Widescreen</PresentationFormat>
  <Paragraphs>55</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Rockwell</vt:lpstr>
      <vt:lpstr>Wingdings</vt:lpstr>
      <vt:lpstr>Atlas</vt:lpstr>
      <vt:lpstr>Yeezy vs. Off White</vt:lpstr>
      <vt:lpstr>What has the biggest effect on resell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Yeezy vs. Off White</dc:title>
  <dc:creator>Kirstie Jones</dc:creator>
  <cp:lastModifiedBy>Kirstie Jones</cp:lastModifiedBy>
  <cp:revision>6</cp:revision>
  <dcterms:created xsi:type="dcterms:W3CDTF">2020-07-30T04:37:49Z</dcterms:created>
  <dcterms:modified xsi:type="dcterms:W3CDTF">2020-07-30T05:01:47Z</dcterms:modified>
</cp:coreProperties>
</file>